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98308-9E0B-4F6C-B497-9333B827B7F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3CBDA-A019-4142-BEA9-3A05FEA34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68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033B7E-56D6-4F4F-AEB5-61E15EE4BB84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9EDA81-3718-42EA-B46F-F2EC159A4F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421384" y="2392742"/>
            <a:ext cx="6511131" cy="966725"/>
          </a:xfrm>
        </p:spPr>
        <p:txBody>
          <a:bodyPr>
            <a:normAutofit/>
          </a:bodyPr>
          <a:lstStyle/>
          <a:p>
            <a:r>
              <a:rPr lang="en-US" dirty="0" smtClean="0"/>
              <a:t>What, Why, and How</a:t>
            </a:r>
          </a:p>
          <a:p>
            <a:endParaRPr lang="en-US" dirty="0" smtClean="0"/>
          </a:p>
          <a:p>
            <a:r>
              <a:rPr lang="en-US" dirty="0" smtClean="0"/>
              <a:t>Mrs. McGrath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00"/>
                </a:solidFill>
              </a:rPr>
              <a:t>Words </a:t>
            </a:r>
            <a:r>
              <a:rPr lang="en-US" sz="2800" dirty="0">
                <a:solidFill>
                  <a:srgbClr val="000000"/>
                </a:solidFill>
              </a:rPr>
              <a:t>you don’t </a:t>
            </a:r>
            <a:r>
              <a:rPr lang="en-US" sz="2800" dirty="0" smtClean="0">
                <a:solidFill>
                  <a:srgbClr val="000000"/>
                </a:solidFill>
              </a:rPr>
              <a:t>know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	Circle the word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Take a guess based on the context,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and write your guess in the margin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(when you have time, look it up. Or look it 	up right away if it is essential to 	understand at that moment.)</a:t>
            </a:r>
          </a:p>
        </p:txBody>
      </p:sp>
    </p:spTree>
    <p:extLst>
      <p:ext uri="{BB962C8B-B14F-4D97-AF65-F5344CB8AC3E}">
        <p14:creationId xmlns:p14="http://schemas.microsoft.com/office/powerpoint/2010/main" val="24709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00"/>
                </a:solidFill>
              </a:rPr>
              <a:t>Literary </a:t>
            </a:r>
            <a:r>
              <a:rPr lang="en-US" sz="2800" dirty="0">
                <a:solidFill>
                  <a:srgbClr val="000000"/>
                </a:solidFill>
              </a:rPr>
              <a:t>devices or </a:t>
            </a:r>
            <a:r>
              <a:rPr lang="en-US" sz="2800" dirty="0" smtClean="0">
                <a:solidFill>
                  <a:srgbClr val="000000"/>
                </a:solidFill>
              </a:rPr>
              <a:t>techniques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Underline or highlight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Identify it in the margin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Make an insightful comment</a:t>
            </a:r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00"/>
                </a:solidFill>
              </a:rPr>
              <a:t>Short </a:t>
            </a:r>
            <a:r>
              <a:rPr lang="en-US" sz="2800" dirty="0">
                <a:solidFill>
                  <a:srgbClr val="000000"/>
                </a:solidFill>
              </a:rPr>
              <a:t>summary of a section of </a:t>
            </a:r>
            <a:r>
              <a:rPr lang="en-US" sz="2800" dirty="0" smtClean="0">
                <a:solidFill>
                  <a:srgbClr val="000000"/>
                </a:solidFill>
              </a:rPr>
              <a:t>information</a:t>
            </a:r>
          </a:p>
          <a:p>
            <a:pPr marL="0" indent="0"/>
            <a:r>
              <a:rPr lang="en-US" dirty="0" smtClean="0"/>
              <a:t>	</a:t>
            </a:r>
            <a:endParaRPr lang="en-US" sz="2800" dirty="0" smtClean="0"/>
          </a:p>
          <a:p>
            <a:pPr marL="0" indent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When you read important information, 	highlight it and put a note in the margin 	that labels what that information is about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- Connections to previous knowledge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- </a:t>
            </a:r>
            <a:r>
              <a:rPr lang="en-US" sz="2800" dirty="0">
                <a:solidFill>
                  <a:srgbClr val="000000"/>
                </a:solidFill>
              </a:rPr>
              <a:t>Personal comments; have a dialogue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	  with the text</a:t>
            </a:r>
            <a:r>
              <a:rPr lang="en-US" sz="2800" dirty="0" smtClean="0">
                <a:solidFill>
                  <a:srgbClr val="000000"/>
                </a:solidFill>
              </a:rPr>
              <a:t>!</a:t>
            </a:r>
          </a:p>
          <a:p>
            <a:pPr lvl="0"/>
            <a:endParaRPr lang="en-US" sz="2800" dirty="0">
              <a:solidFill>
                <a:srgbClr val="000000"/>
              </a:solidFill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	Make comments about these in the margin.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Annotate Everything You Read!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/>
          </a:p>
          <a:p>
            <a:pPr algn="ctr"/>
            <a:r>
              <a:rPr lang="en-US" sz="2800" smtClean="0"/>
              <a:t>You </a:t>
            </a:r>
            <a:r>
              <a:rPr lang="en-US" sz="2800" dirty="0" smtClean="0"/>
              <a:t>will </a:t>
            </a:r>
            <a:r>
              <a:rPr lang="en-US" sz="2800" smtClean="0"/>
              <a:t>be glad you did!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1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Britannic Bold" pitchFamily="34" charset="0"/>
              </a:rPr>
              <a:t>Annotating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200" dirty="0" smtClean="0"/>
              <a:t>What does it mean to annotate?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Let’s discuss…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53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to Annotate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	- Words you don’t know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Literary devices or techniques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Short summary of a section of information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Connections to previous knowledge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Personal comments; have a dialogue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with the text!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3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200" i="1" dirty="0"/>
              <a:t>Why</a:t>
            </a:r>
            <a:r>
              <a:rPr lang="en-US" sz="3200" dirty="0"/>
              <a:t> should you annotate</a:t>
            </a:r>
            <a:r>
              <a:rPr lang="en-US" sz="3200" dirty="0" smtClean="0"/>
              <a:t>?</a:t>
            </a:r>
          </a:p>
          <a:p>
            <a:pPr algn="ctr"/>
            <a:endParaRPr lang="en-US" sz="3200" dirty="0"/>
          </a:p>
          <a:p>
            <a:pPr algn="ctr"/>
            <a:r>
              <a:rPr lang="en-US" sz="4000" dirty="0" smtClean="0"/>
              <a:t>Why????</a:t>
            </a:r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Let’s discuss . . . 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96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to annotate?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Reason # 1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2800" dirty="0" smtClean="0"/>
              <a:t>It helps you to </a:t>
            </a:r>
            <a:r>
              <a:rPr lang="en-US" sz="2800" i="1" dirty="0" smtClean="0"/>
              <a:t>understand</a:t>
            </a:r>
            <a:r>
              <a:rPr lang="en-US" sz="2800" dirty="0" smtClean="0"/>
              <a:t> what you read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It makes you read more </a:t>
            </a:r>
            <a:r>
              <a:rPr lang="en-US" sz="2800" i="1" dirty="0" smtClean="0"/>
              <a:t>critically</a:t>
            </a:r>
            <a:r>
              <a:rPr lang="en-US" sz="2800" dirty="0" smtClean="0"/>
              <a:t> and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more </a:t>
            </a:r>
            <a:r>
              <a:rPr lang="en-US" sz="2800" i="1" dirty="0" smtClean="0"/>
              <a:t>analytically</a:t>
            </a:r>
            <a:r>
              <a:rPr lang="en-US" sz="2800" dirty="0" smtClean="0"/>
              <a:t> (This means that you read  </a:t>
            </a:r>
          </a:p>
          <a:p>
            <a:r>
              <a:rPr lang="en-US" sz="2800" dirty="0"/>
              <a:t> 	 </a:t>
            </a:r>
            <a:r>
              <a:rPr lang="en-US" sz="2800" dirty="0" smtClean="0"/>
              <a:t> closely and think while you read)</a:t>
            </a:r>
          </a:p>
          <a:p>
            <a:endParaRPr lang="en-US" sz="2800" dirty="0" smtClean="0"/>
          </a:p>
          <a:p>
            <a:r>
              <a:rPr lang="en-US" sz="2200" dirty="0" smtClean="0"/>
              <a:t>Note: This is likely to improve reading scores!</a:t>
            </a:r>
            <a:r>
              <a:rPr lang="en-US" sz="2800" dirty="0"/>
              <a:t>	</a:t>
            </a:r>
            <a:r>
              <a:rPr lang="en-US" sz="2800" dirty="0" smtClean="0"/>
              <a:t>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1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annotate?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000" dirty="0">
                <a:solidFill>
                  <a:srgbClr val="000000"/>
                </a:solidFill>
              </a:rPr>
              <a:t>Reason # </a:t>
            </a:r>
            <a:r>
              <a:rPr lang="en-US" sz="3000" dirty="0" smtClean="0">
                <a:solidFill>
                  <a:srgbClr val="000000"/>
                </a:solidFill>
              </a:rPr>
              <a:t>2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	- </a:t>
            </a:r>
            <a:r>
              <a:rPr lang="en-US" sz="2800" smtClean="0">
                <a:solidFill>
                  <a:srgbClr val="000000"/>
                </a:solidFill>
              </a:rPr>
              <a:t>It makes </a:t>
            </a:r>
            <a:r>
              <a:rPr lang="en-US" sz="2800" dirty="0" smtClean="0">
                <a:solidFill>
                  <a:srgbClr val="000000"/>
                </a:solidFill>
              </a:rPr>
              <a:t>the information </a:t>
            </a:r>
            <a:r>
              <a:rPr lang="en-US" sz="2800" i="1" dirty="0" smtClean="0">
                <a:solidFill>
                  <a:srgbClr val="000000"/>
                </a:solidFill>
              </a:rPr>
              <a:t>usable</a:t>
            </a:r>
          </a:p>
          <a:p>
            <a:pPr lvl="0"/>
            <a:r>
              <a:rPr lang="en-US" sz="2800" i="1" dirty="0">
                <a:solidFill>
                  <a:srgbClr val="000000"/>
                </a:solidFill>
              </a:rPr>
              <a:t>	</a:t>
            </a:r>
            <a:r>
              <a:rPr lang="en-US" sz="2800" i="1" dirty="0" smtClean="0">
                <a:solidFill>
                  <a:srgbClr val="000000"/>
                </a:solidFill>
              </a:rPr>
              <a:t>- </a:t>
            </a:r>
            <a:r>
              <a:rPr lang="en-US" sz="2800" dirty="0" smtClean="0">
                <a:solidFill>
                  <a:srgbClr val="000000"/>
                </a:solidFill>
              </a:rPr>
              <a:t>You can actually </a:t>
            </a:r>
            <a:r>
              <a:rPr lang="en-US" sz="2800" i="1" dirty="0" smtClean="0">
                <a:solidFill>
                  <a:srgbClr val="000000"/>
                </a:solidFill>
              </a:rPr>
              <a:t>use</a:t>
            </a:r>
            <a:r>
              <a:rPr lang="en-US" sz="2800" dirty="0" smtClean="0">
                <a:solidFill>
                  <a:srgbClr val="000000"/>
                </a:solidFill>
              </a:rPr>
              <a:t> the information  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whenever you need to (class discussions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and essays)</a:t>
            </a:r>
          </a:p>
          <a:p>
            <a:pPr lvl="0"/>
            <a:endParaRPr lang="en-US" sz="2000" dirty="0" smtClean="0">
              <a:solidFill>
                <a:srgbClr val="000000"/>
              </a:solidFill>
            </a:endParaRP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Note</a:t>
            </a:r>
            <a:r>
              <a:rPr lang="en-US" sz="2000" dirty="0">
                <a:solidFill>
                  <a:srgbClr val="000000"/>
                </a:solidFill>
              </a:rPr>
              <a:t>: This is likely to </a:t>
            </a:r>
            <a:r>
              <a:rPr lang="en-US" sz="2000" dirty="0" smtClean="0">
                <a:solidFill>
                  <a:srgbClr val="000000"/>
                </a:solidFill>
              </a:rPr>
              <a:t>improve writing grades, and you will  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    stand out in class discussions!</a:t>
            </a:r>
            <a:r>
              <a:rPr lang="en-US" sz="2600" dirty="0">
                <a:solidFill>
                  <a:srgbClr val="000000"/>
                </a:solidFill>
              </a:rPr>
              <a:t>	</a:t>
            </a:r>
            <a:endParaRPr lang="en-US" sz="2800" i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Why 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Reason # </a:t>
            </a:r>
            <a:r>
              <a:rPr lang="en-US" sz="2800" dirty="0" smtClean="0">
                <a:solidFill>
                  <a:srgbClr val="000000"/>
                </a:solidFill>
              </a:rPr>
              <a:t>3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	</a:t>
            </a:r>
            <a:r>
              <a:rPr lang="en-US" sz="2600" dirty="0">
                <a:solidFill>
                  <a:srgbClr val="000000"/>
                </a:solidFill>
              </a:rPr>
              <a:t> - It </a:t>
            </a:r>
            <a:r>
              <a:rPr lang="en-US" sz="2600" dirty="0" smtClean="0">
                <a:solidFill>
                  <a:srgbClr val="000000"/>
                </a:solidFill>
              </a:rPr>
              <a:t>helps you to </a:t>
            </a:r>
            <a:r>
              <a:rPr lang="en-US" sz="2600" i="1" dirty="0" smtClean="0">
                <a:solidFill>
                  <a:srgbClr val="000000"/>
                </a:solidFill>
              </a:rPr>
              <a:t>remember</a:t>
            </a:r>
            <a:r>
              <a:rPr lang="en-US" sz="2600" dirty="0" smtClean="0">
                <a:solidFill>
                  <a:srgbClr val="000000"/>
                </a:solidFill>
              </a:rPr>
              <a:t> information more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   because it imprints information in your 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memory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sz="1900" dirty="0" smtClean="0">
              <a:solidFill>
                <a:srgbClr val="000000"/>
              </a:solidFill>
            </a:endParaRPr>
          </a:p>
          <a:p>
            <a:r>
              <a:rPr lang="en-US" sz="1900" dirty="0" smtClean="0">
                <a:solidFill>
                  <a:srgbClr val="000000"/>
                </a:solidFill>
              </a:rPr>
              <a:t>Note</a:t>
            </a:r>
            <a:r>
              <a:rPr lang="en-US" sz="1900" dirty="0">
                <a:solidFill>
                  <a:srgbClr val="000000"/>
                </a:solidFill>
              </a:rPr>
              <a:t>: This is likely to </a:t>
            </a:r>
            <a:r>
              <a:rPr lang="en-US" sz="1900" dirty="0" smtClean="0">
                <a:solidFill>
                  <a:srgbClr val="000000"/>
                </a:solidFill>
              </a:rPr>
              <a:t>improve test and quiz grades!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200" i="1" dirty="0" smtClean="0">
                <a:solidFill>
                  <a:srgbClr val="000000"/>
                </a:solidFill>
              </a:rPr>
              <a:t>How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should you annotate?</a:t>
            </a:r>
          </a:p>
          <a:p>
            <a:pPr lvl="0" algn="ctr"/>
            <a:endParaRPr lang="en-US" sz="3200" dirty="0">
              <a:solidFill>
                <a:srgbClr val="000000"/>
              </a:solidFill>
            </a:endParaRPr>
          </a:p>
          <a:p>
            <a:pPr lvl="0" algn="ctr"/>
            <a:r>
              <a:rPr lang="en-US" sz="4000" dirty="0" smtClean="0">
                <a:solidFill>
                  <a:srgbClr val="000000"/>
                </a:solidFill>
              </a:rPr>
              <a:t>How????</a:t>
            </a:r>
            <a:endParaRPr lang="en-US" sz="4000" dirty="0">
              <a:solidFill>
                <a:srgbClr val="000000"/>
              </a:solidFill>
            </a:endParaRPr>
          </a:p>
          <a:p>
            <a:pPr lvl="0" algn="ctr"/>
            <a:endParaRPr lang="en-US" sz="1800" dirty="0">
              <a:solidFill>
                <a:srgbClr val="000000"/>
              </a:solidFill>
            </a:endParaRPr>
          </a:p>
          <a:p>
            <a:pPr lvl="0" algn="ctr"/>
            <a:r>
              <a:rPr lang="en-US" sz="1800" dirty="0">
                <a:solidFill>
                  <a:srgbClr val="000000"/>
                </a:solidFill>
              </a:rPr>
              <a:t>Let’s discuss . .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to annotate?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Underline, circle, highlight words or phrases</a:t>
            </a:r>
          </a:p>
          <a:p>
            <a:pPr algn="ctr"/>
            <a:r>
              <a:rPr lang="en-US" sz="3600" i="1" u="sng" dirty="0" smtClean="0"/>
              <a:t>AND</a:t>
            </a:r>
          </a:p>
          <a:p>
            <a:pPr algn="ctr"/>
            <a:r>
              <a:rPr lang="en-US" sz="2800" dirty="0" smtClean="0"/>
              <a:t>make a note in the margin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Keep it short and to the point!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5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</TotalTime>
  <Words>154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Annotating</vt:lpstr>
      <vt:lpstr>Annotating</vt:lpstr>
      <vt:lpstr>What to Annotate</vt:lpstr>
      <vt:lpstr>PowerPoint Presentation</vt:lpstr>
      <vt:lpstr>Why to annotate?</vt:lpstr>
      <vt:lpstr>Why to annotate?</vt:lpstr>
      <vt:lpstr>Why to annotate?</vt:lpstr>
      <vt:lpstr>PowerPoint Presentation</vt:lpstr>
      <vt:lpstr>How to annotate?</vt:lpstr>
      <vt:lpstr>How to annotate?</vt:lpstr>
      <vt:lpstr>How to annotate?</vt:lpstr>
      <vt:lpstr>How to annotate?</vt:lpstr>
      <vt:lpstr>How to annotate?</vt:lpstr>
      <vt:lpstr>Annotate Everything You Read!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Annotating</dc:title>
  <dc:creator>Windows User</dc:creator>
  <cp:lastModifiedBy>Windows User</cp:lastModifiedBy>
  <cp:revision>25</cp:revision>
  <cp:lastPrinted>2015-09-01T15:35:06Z</cp:lastPrinted>
  <dcterms:created xsi:type="dcterms:W3CDTF">2013-09-12T11:55:16Z</dcterms:created>
  <dcterms:modified xsi:type="dcterms:W3CDTF">2015-09-01T15:35:21Z</dcterms:modified>
</cp:coreProperties>
</file>